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089660"/>
            <a:ext cx="7415927" cy="3785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Innovation for Inclusive and Sustainable Industrialization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864037" y="524517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potential of my project to address the 9th Sustainable Development Goal (SDG), which aims to promote inclusive and sustainable industrialization and foster innovation.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72643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734056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6707981"/>
            <a:ext cx="1952982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Ian Musyoki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798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4709" y="3622477"/>
            <a:ext cx="11213663" cy="5510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39"/>
              </a:lnSpc>
              <a:buNone/>
            </a:pPr>
            <a:r>
              <a:rPr lang="en-US" sz="347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Overview of SDG 9: Industry, Innovation, and Infrastructure</a:t>
            </a:r>
            <a:endParaRPr lang="en-US" sz="3471" dirty="0"/>
          </a:p>
        </p:txBody>
      </p:sp>
      <p:sp>
        <p:nvSpPr>
          <p:cNvPr id="6" name="Text 2"/>
          <p:cNvSpPr/>
          <p:nvPr/>
        </p:nvSpPr>
        <p:spPr>
          <a:xfrm>
            <a:off x="1484709" y="4471035"/>
            <a:ext cx="11660981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9"/>
              </a:lnSpc>
              <a:buNone/>
            </a:pPr>
            <a:r>
              <a:rPr lang="en-US" sz="156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9th SDG focuses on building resilient infrastructure, promoting inclusive and sustainable industrialization, and fostering innovation.</a:t>
            </a:r>
            <a:endParaRPr lang="en-US" sz="1562" dirty="0"/>
          </a:p>
        </p:txBody>
      </p:sp>
      <p:sp>
        <p:nvSpPr>
          <p:cNvPr id="7" name="Shape 3"/>
          <p:cNvSpPr/>
          <p:nvPr/>
        </p:nvSpPr>
        <p:spPr>
          <a:xfrm>
            <a:off x="1484709" y="5011460"/>
            <a:ext cx="3754755" cy="2075498"/>
          </a:xfrm>
          <a:prstGeom prst="roundRect">
            <a:avLst>
              <a:gd name="adj" fmla="val 401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690688" y="5217438"/>
            <a:ext cx="2204323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0"/>
              </a:lnSpc>
              <a:buNone/>
            </a:pPr>
            <a:r>
              <a:rPr lang="en-US" sz="173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Infrastructure for All</a:t>
            </a:r>
            <a:endParaRPr lang="en-US" sz="1736" dirty="0"/>
          </a:p>
        </p:txBody>
      </p:sp>
      <p:sp>
        <p:nvSpPr>
          <p:cNvPr id="9" name="Text 5"/>
          <p:cNvSpPr/>
          <p:nvPr/>
        </p:nvSpPr>
        <p:spPr>
          <a:xfrm>
            <a:off x="1690688" y="5611773"/>
            <a:ext cx="3342799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9"/>
              </a:lnSpc>
              <a:buNone/>
            </a:pPr>
            <a:r>
              <a:rPr lang="en-US" sz="156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access to affordable, reliable, sustainable, and modern energy for all.</a:t>
            </a:r>
            <a:endParaRPr lang="en-US" sz="1562" dirty="0"/>
          </a:p>
        </p:txBody>
      </p:sp>
      <p:sp>
        <p:nvSpPr>
          <p:cNvPr id="10" name="Shape 6"/>
          <p:cNvSpPr/>
          <p:nvPr/>
        </p:nvSpPr>
        <p:spPr>
          <a:xfrm>
            <a:off x="5437823" y="5011460"/>
            <a:ext cx="3754755" cy="2075498"/>
          </a:xfrm>
          <a:prstGeom prst="roundRect">
            <a:avLst>
              <a:gd name="adj" fmla="val 401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643801" y="5217438"/>
            <a:ext cx="2729865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0"/>
              </a:lnSpc>
              <a:buNone/>
            </a:pPr>
            <a:r>
              <a:rPr lang="en-US" sz="173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Sustainable Industrialization</a:t>
            </a:r>
            <a:endParaRPr lang="en-US" sz="1736" dirty="0"/>
          </a:p>
        </p:txBody>
      </p:sp>
      <p:sp>
        <p:nvSpPr>
          <p:cNvPr id="12" name="Text 8"/>
          <p:cNvSpPr/>
          <p:nvPr/>
        </p:nvSpPr>
        <p:spPr>
          <a:xfrm>
            <a:off x="5643801" y="5611773"/>
            <a:ext cx="3342799" cy="1269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9"/>
              </a:lnSpc>
              <a:buNone/>
            </a:pPr>
            <a:r>
              <a:rPr lang="en-US" sz="156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Promoting sustainable industrialization, including by increasing resource efficiency and promoting clean technologies.</a:t>
            </a:r>
            <a:endParaRPr lang="en-US" sz="1562" dirty="0"/>
          </a:p>
        </p:txBody>
      </p:sp>
      <p:sp>
        <p:nvSpPr>
          <p:cNvPr id="13" name="Shape 9"/>
          <p:cNvSpPr/>
          <p:nvPr/>
        </p:nvSpPr>
        <p:spPr>
          <a:xfrm>
            <a:off x="9390936" y="5011460"/>
            <a:ext cx="3754755" cy="2075498"/>
          </a:xfrm>
          <a:prstGeom prst="roundRect">
            <a:avLst>
              <a:gd name="adj" fmla="val 401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596914" y="5217438"/>
            <a:ext cx="2551628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0"/>
              </a:lnSpc>
              <a:buNone/>
            </a:pPr>
            <a:r>
              <a:rPr lang="en-US" sz="173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Innovation and Technology</a:t>
            </a:r>
            <a:endParaRPr lang="en-US" sz="1736" dirty="0"/>
          </a:p>
        </p:txBody>
      </p:sp>
      <p:sp>
        <p:nvSpPr>
          <p:cNvPr id="15" name="Text 11"/>
          <p:cNvSpPr/>
          <p:nvPr/>
        </p:nvSpPr>
        <p:spPr>
          <a:xfrm>
            <a:off x="9596914" y="5611773"/>
            <a:ext cx="3342799" cy="1269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9"/>
              </a:lnSpc>
              <a:buNone/>
            </a:pPr>
            <a:r>
              <a:rPr lang="en-US" sz="156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Encouraging innovation and supporting the development and diffusion of environmentally sound technologies.</a:t>
            </a:r>
            <a:endParaRPr lang="en-US" sz="1562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1397794"/>
            <a:ext cx="5151477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780"/>
              </a:lnSpc>
              <a:buNone/>
            </a:pPr>
            <a:r>
              <a:rPr lang="en-US" sz="3024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Sources and Methodology</a:t>
            </a:r>
            <a:endParaRPr lang="en-US" sz="3024" dirty="0"/>
          </a:p>
        </p:txBody>
      </p:sp>
      <p:sp>
        <p:nvSpPr>
          <p:cNvPr id="6" name="Text 2"/>
          <p:cNvSpPr/>
          <p:nvPr/>
        </p:nvSpPr>
        <p:spPr>
          <a:xfrm>
            <a:off x="604837" y="213705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for this project is drawn from a variety of sources, including industry reports, government statistics, and surveys.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04837" y="2884527"/>
            <a:ext cx="7934325" cy="3947279"/>
          </a:xfrm>
          <a:prstGeom prst="roundRect">
            <a:avLst>
              <a:gd name="adj" fmla="val 18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2458" y="2892147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86051" y="3003352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Source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3429000" y="3003352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</a:t>
            </a:r>
            <a:endParaRPr lang="en-US" sz="1361" dirty="0"/>
          </a:p>
        </p:txBody>
      </p:sp>
      <p:sp>
        <p:nvSpPr>
          <p:cNvPr id="11" name="Text 7"/>
          <p:cNvSpPr/>
          <p:nvPr/>
        </p:nvSpPr>
        <p:spPr>
          <a:xfrm>
            <a:off x="6068139" y="3003352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Description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12458" y="3391138"/>
            <a:ext cx="7918252" cy="1052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786051" y="3502343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World Bank</a:t>
            </a:r>
            <a:endParaRPr lang="en-US" sz="1361" dirty="0"/>
          </a:p>
        </p:txBody>
      </p:sp>
      <p:sp>
        <p:nvSpPr>
          <p:cNvPr id="14" name="Text 10"/>
          <p:cNvSpPr/>
          <p:nvPr/>
        </p:nvSpPr>
        <p:spPr>
          <a:xfrm>
            <a:off x="3429000" y="3502343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 Statistics</a:t>
            </a:r>
            <a:endParaRPr lang="en-US" sz="1361" dirty="0"/>
          </a:p>
        </p:txBody>
      </p:sp>
      <p:sp>
        <p:nvSpPr>
          <p:cNvPr id="15" name="Text 11"/>
          <p:cNvSpPr/>
          <p:nvPr/>
        </p:nvSpPr>
        <p:spPr>
          <a:xfrm>
            <a:off x="6068139" y="3502343"/>
            <a:ext cx="228981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Economic indicators related to industry and infrastructure development.</a:t>
            </a:r>
            <a:endParaRPr lang="en-US" sz="1361" dirty="0"/>
          </a:p>
        </p:txBody>
      </p:sp>
      <p:sp>
        <p:nvSpPr>
          <p:cNvPr id="16" name="Shape 12"/>
          <p:cNvSpPr/>
          <p:nvPr/>
        </p:nvSpPr>
        <p:spPr>
          <a:xfrm>
            <a:off x="612458" y="4443293"/>
            <a:ext cx="7918252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86051" y="4554498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UNIDO</a:t>
            </a:r>
            <a:endParaRPr lang="en-US" sz="1361" dirty="0"/>
          </a:p>
        </p:txBody>
      </p:sp>
      <p:sp>
        <p:nvSpPr>
          <p:cNvPr id="18" name="Text 14"/>
          <p:cNvSpPr/>
          <p:nvPr/>
        </p:nvSpPr>
        <p:spPr>
          <a:xfrm>
            <a:off x="3429000" y="4554498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Industry Reports</a:t>
            </a:r>
            <a:endParaRPr lang="en-US" sz="1361" dirty="0"/>
          </a:p>
        </p:txBody>
      </p:sp>
      <p:sp>
        <p:nvSpPr>
          <p:cNvPr id="19" name="Text 15"/>
          <p:cNvSpPr/>
          <p:nvPr/>
        </p:nvSpPr>
        <p:spPr>
          <a:xfrm>
            <a:off x="6068139" y="4554498"/>
            <a:ext cx="228981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Global trends in industrialization, innovation, and sustainability.</a:t>
            </a:r>
            <a:endParaRPr lang="en-US" sz="1361" dirty="0"/>
          </a:p>
        </p:txBody>
      </p:sp>
      <p:sp>
        <p:nvSpPr>
          <p:cNvPr id="20" name="Shape 16"/>
          <p:cNvSpPr/>
          <p:nvPr/>
        </p:nvSpPr>
        <p:spPr>
          <a:xfrm>
            <a:off x="612458" y="5495449"/>
            <a:ext cx="7918252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786051" y="5606653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Global Footprint Network</a:t>
            </a:r>
            <a:endParaRPr lang="en-US" sz="1361" dirty="0"/>
          </a:p>
        </p:txBody>
      </p:sp>
      <p:sp>
        <p:nvSpPr>
          <p:cNvPr id="22" name="Text 18"/>
          <p:cNvSpPr/>
          <p:nvPr/>
        </p:nvSpPr>
        <p:spPr>
          <a:xfrm>
            <a:off x="3429000" y="5606653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Environmental Impact Data</a:t>
            </a:r>
            <a:endParaRPr lang="en-US" sz="1361" dirty="0"/>
          </a:p>
        </p:txBody>
      </p:sp>
      <p:sp>
        <p:nvSpPr>
          <p:cNvPr id="23" name="Text 19"/>
          <p:cNvSpPr/>
          <p:nvPr/>
        </p:nvSpPr>
        <p:spPr>
          <a:xfrm>
            <a:off x="6068139" y="5606653"/>
            <a:ext cx="2289810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Metrics on resource consumption and ecological footprint associated with industrial activities.</a:t>
            </a:r>
            <a:endParaRPr lang="en-US" sz="1361" dirty="0"/>
          </a:p>
        </p:txBody>
      </p:sp>
      <p:pic>
        <p:nvPicPr>
          <p:cNvPr id="2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4512" y="671393"/>
            <a:ext cx="7434977" cy="135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41"/>
              </a:lnSpc>
              <a:buNone/>
            </a:pPr>
            <a:r>
              <a:rPr lang="en-US" sz="4273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Performance Indicators (KPIs)</a:t>
            </a:r>
            <a:endParaRPr lang="en-US" sz="4273" dirty="0"/>
          </a:p>
        </p:txBody>
      </p:sp>
      <p:sp>
        <p:nvSpPr>
          <p:cNvPr id="6" name="Text 2"/>
          <p:cNvSpPr/>
          <p:nvPr/>
        </p:nvSpPr>
        <p:spPr>
          <a:xfrm>
            <a:off x="854512" y="2393990"/>
            <a:ext cx="7434977" cy="781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6"/>
              </a:lnSpc>
              <a:buNone/>
            </a:pPr>
            <a:r>
              <a:rPr lang="en-US" sz="192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measure the impact of the project on SDG 9, several key performance indicators (KPIs) are used.</a:t>
            </a:r>
            <a:endParaRPr lang="en-US" sz="1923" dirty="0"/>
          </a:p>
        </p:txBody>
      </p:sp>
      <p:sp>
        <p:nvSpPr>
          <p:cNvPr id="7" name="Shape 3"/>
          <p:cNvSpPr/>
          <p:nvPr/>
        </p:nvSpPr>
        <p:spPr>
          <a:xfrm>
            <a:off x="854512" y="3724632"/>
            <a:ext cx="549354" cy="549354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71801" y="3836551"/>
            <a:ext cx="114657" cy="325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4"/>
              </a:lnSpc>
              <a:buNone/>
            </a:pPr>
            <a:r>
              <a:rPr lang="en-US" sz="256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64" dirty="0"/>
          </a:p>
        </p:txBody>
      </p:sp>
      <p:sp>
        <p:nvSpPr>
          <p:cNvPr id="9" name="Text 5"/>
          <p:cNvSpPr/>
          <p:nvPr/>
        </p:nvSpPr>
        <p:spPr>
          <a:xfrm>
            <a:off x="1647944" y="3724632"/>
            <a:ext cx="2712958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70"/>
              </a:lnSpc>
              <a:buNone/>
            </a:pPr>
            <a:r>
              <a:rPr lang="en-US" sz="213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Job Creation</a:t>
            </a:r>
            <a:endParaRPr lang="en-US" sz="2136" dirty="0"/>
          </a:p>
        </p:txBody>
      </p:sp>
      <p:sp>
        <p:nvSpPr>
          <p:cNvPr id="10" name="Text 6"/>
          <p:cNvSpPr/>
          <p:nvPr/>
        </p:nvSpPr>
        <p:spPr>
          <a:xfrm>
            <a:off x="1647944" y="4210169"/>
            <a:ext cx="2802017" cy="1171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6"/>
              </a:lnSpc>
              <a:buNone/>
            </a:pPr>
            <a:r>
              <a:rPr lang="en-US" sz="192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Number of new jobs created in the target industry.</a:t>
            </a:r>
            <a:endParaRPr lang="en-US" sz="1923" dirty="0"/>
          </a:p>
        </p:txBody>
      </p:sp>
      <p:sp>
        <p:nvSpPr>
          <p:cNvPr id="11" name="Shape 7"/>
          <p:cNvSpPr/>
          <p:nvPr/>
        </p:nvSpPr>
        <p:spPr>
          <a:xfrm>
            <a:off x="4694039" y="3724632"/>
            <a:ext cx="549354" cy="549354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880134" y="3836551"/>
            <a:ext cx="177165" cy="325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4"/>
              </a:lnSpc>
              <a:buNone/>
            </a:pPr>
            <a:r>
              <a:rPr lang="en-US" sz="256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64" dirty="0"/>
          </a:p>
        </p:txBody>
      </p:sp>
      <p:sp>
        <p:nvSpPr>
          <p:cNvPr id="13" name="Text 9"/>
          <p:cNvSpPr/>
          <p:nvPr/>
        </p:nvSpPr>
        <p:spPr>
          <a:xfrm>
            <a:off x="5487472" y="3724632"/>
            <a:ext cx="2712958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70"/>
              </a:lnSpc>
              <a:buNone/>
            </a:pPr>
            <a:r>
              <a:rPr lang="en-US" sz="213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Resource Efficiency</a:t>
            </a:r>
            <a:endParaRPr lang="en-US" sz="2136" dirty="0"/>
          </a:p>
        </p:txBody>
      </p:sp>
      <p:sp>
        <p:nvSpPr>
          <p:cNvPr id="14" name="Text 10"/>
          <p:cNvSpPr/>
          <p:nvPr/>
        </p:nvSpPr>
        <p:spPr>
          <a:xfrm>
            <a:off x="5487472" y="4210169"/>
            <a:ext cx="2802017" cy="1171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6"/>
              </a:lnSpc>
              <a:buNone/>
            </a:pPr>
            <a:r>
              <a:rPr lang="en-US" sz="192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Reduction in resource consumption per unit of production.</a:t>
            </a:r>
            <a:endParaRPr lang="en-US" sz="1923" dirty="0"/>
          </a:p>
        </p:txBody>
      </p:sp>
      <p:sp>
        <p:nvSpPr>
          <p:cNvPr id="15" name="Shape 11"/>
          <p:cNvSpPr/>
          <p:nvPr/>
        </p:nvSpPr>
        <p:spPr>
          <a:xfrm>
            <a:off x="854512" y="5900857"/>
            <a:ext cx="549354" cy="549354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43821" y="6012775"/>
            <a:ext cx="170617" cy="325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4"/>
              </a:lnSpc>
              <a:buNone/>
            </a:pPr>
            <a:r>
              <a:rPr lang="en-US" sz="256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64" dirty="0"/>
          </a:p>
        </p:txBody>
      </p:sp>
      <p:sp>
        <p:nvSpPr>
          <p:cNvPr id="17" name="Text 13"/>
          <p:cNvSpPr/>
          <p:nvPr/>
        </p:nvSpPr>
        <p:spPr>
          <a:xfrm>
            <a:off x="1647944" y="5900857"/>
            <a:ext cx="2712958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70"/>
              </a:lnSpc>
              <a:buNone/>
            </a:pPr>
            <a:r>
              <a:rPr lang="en-US" sz="213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Innovation Adoption</a:t>
            </a:r>
            <a:endParaRPr lang="en-US" sz="2136" dirty="0"/>
          </a:p>
        </p:txBody>
      </p:sp>
      <p:sp>
        <p:nvSpPr>
          <p:cNvPr id="18" name="Text 14"/>
          <p:cNvSpPr/>
          <p:nvPr/>
        </p:nvSpPr>
        <p:spPr>
          <a:xfrm>
            <a:off x="1647944" y="6386393"/>
            <a:ext cx="2802017" cy="1171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6"/>
              </a:lnSpc>
              <a:buNone/>
            </a:pPr>
            <a:r>
              <a:rPr lang="en-US" sz="192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Number of companies adopting sustainable technologies.</a:t>
            </a:r>
            <a:endParaRPr lang="en-US" sz="1923" dirty="0"/>
          </a:p>
        </p:txBody>
      </p:sp>
      <p:sp>
        <p:nvSpPr>
          <p:cNvPr id="19" name="Shape 15"/>
          <p:cNvSpPr/>
          <p:nvPr/>
        </p:nvSpPr>
        <p:spPr>
          <a:xfrm>
            <a:off x="4694039" y="5900857"/>
            <a:ext cx="549354" cy="549354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4875848" y="6012775"/>
            <a:ext cx="185618" cy="325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64"/>
              </a:lnSpc>
              <a:buNone/>
            </a:pPr>
            <a:r>
              <a:rPr lang="en-US" sz="256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564" dirty="0"/>
          </a:p>
        </p:txBody>
      </p:sp>
      <p:sp>
        <p:nvSpPr>
          <p:cNvPr id="21" name="Text 17"/>
          <p:cNvSpPr/>
          <p:nvPr/>
        </p:nvSpPr>
        <p:spPr>
          <a:xfrm>
            <a:off x="5487472" y="5900857"/>
            <a:ext cx="2712958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70"/>
              </a:lnSpc>
              <a:buNone/>
            </a:pPr>
            <a:r>
              <a:rPr lang="en-US" sz="213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Environmental Impact</a:t>
            </a:r>
            <a:endParaRPr lang="en-US" sz="2136" dirty="0"/>
          </a:p>
        </p:txBody>
      </p:sp>
      <p:sp>
        <p:nvSpPr>
          <p:cNvPr id="22" name="Text 18"/>
          <p:cNvSpPr/>
          <p:nvPr/>
        </p:nvSpPr>
        <p:spPr>
          <a:xfrm>
            <a:off x="5487472" y="6386393"/>
            <a:ext cx="2802017" cy="11719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6"/>
              </a:lnSpc>
              <a:buNone/>
            </a:pPr>
            <a:r>
              <a:rPr lang="en-US" sz="192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Reduction in greenhouse gas emissions and pollution.</a:t>
            </a:r>
            <a:endParaRPr lang="en-US" sz="1923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64212"/>
            <a:ext cx="9295686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Visualizing the Data: Dashboard Design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443764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data visualization dashboard provides a comprehensive overview of the project's progress toward SDG 9 objectives.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43632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KPIs Overview</a:t>
            </a:r>
            <a:endParaRPr lang="en-US" sz="2160" dirty="0"/>
          </a:p>
        </p:txBody>
      </p:sp>
      <p:sp>
        <p:nvSpPr>
          <p:cNvPr id="7" name="Text 4"/>
          <p:cNvSpPr/>
          <p:nvPr/>
        </p:nvSpPr>
        <p:spPr>
          <a:xfrm>
            <a:off x="864037" y="4953000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key performance indicators (KPIs) in real-time.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4363283"/>
            <a:ext cx="2846427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Geographic Distribution</a:t>
            </a:r>
            <a:endParaRPr lang="en-US" sz="2160" dirty="0"/>
          </a:p>
        </p:txBody>
      </p:sp>
      <p:sp>
        <p:nvSpPr>
          <p:cNvPr id="9" name="Text 6"/>
          <p:cNvSpPr/>
          <p:nvPr/>
        </p:nvSpPr>
        <p:spPr>
          <a:xfrm>
            <a:off x="5372695" y="4953000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Visualizes the project's impact across different regions.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43632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Trend Analysis</a:t>
            </a:r>
            <a:endParaRPr lang="en-US" sz="2160" dirty="0"/>
          </a:p>
        </p:txBody>
      </p:sp>
      <p:sp>
        <p:nvSpPr>
          <p:cNvPr id="11" name="Text 8"/>
          <p:cNvSpPr/>
          <p:nvPr/>
        </p:nvSpPr>
        <p:spPr>
          <a:xfrm>
            <a:off x="9881354" y="4953000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insights into the long-term performance and trends.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5189" y="621149"/>
            <a:ext cx="5008602" cy="626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30"/>
              </a:lnSpc>
              <a:buNone/>
            </a:pPr>
            <a:r>
              <a:rPr lang="en-US" sz="3944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Insights and Findings</a:t>
            </a:r>
            <a:endParaRPr lang="en-US" sz="3944" dirty="0"/>
          </a:p>
        </p:txBody>
      </p:sp>
      <p:sp>
        <p:nvSpPr>
          <p:cNvPr id="6" name="Text 2"/>
          <p:cNvSpPr/>
          <p:nvPr/>
        </p:nvSpPr>
        <p:spPr>
          <a:xfrm>
            <a:off x="6275189" y="1585198"/>
            <a:ext cx="7566422" cy="360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0"/>
              </a:lnSpc>
              <a:buNone/>
            </a:pPr>
            <a:r>
              <a:rPr lang="en-US" sz="177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Analysis of the data reveals encouraging trends in several areas.</a:t>
            </a:r>
            <a:endParaRPr lang="en-US" sz="1775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89" y="2199203"/>
            <a:ext cx="1126927" cy="1803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40134" y="2424589"/>
            <a:ext cx="3325416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5"/>
              </a:lnSpc>
              <a:buNone/>
            </a:pPr>
            <a:r>
              <a:rPr lang="en-US" sz="197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Increased Resource Efficiency</a:t>
            </a:r>
            <a:endParaRPr lang="en-US" sz="1972" dirty="0"/>
          </a:p>
        </p:txBody>
      </p:sp>
      <p:sp>
        <p:nvSpPr>
          <p:cNvPr id="9" name="Text 4"/>
          <p:cNvSpPr/>
          <p:nvPr/>
        </p:nvSpPr>
        <p:spPr>
          <a:xfrm>
            <a:off x="7740134" y="2872621"/>
            <a:ext cx="6101477" cy="721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40"/>
              </a:lnSpc>
              <a:buNone/>
            </a:pPr>
            <a:r>
              <a:rPr lang="en-US" sz="177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Significant improvements in resource utilization and waste reduction.</a:t>
            </a:r>
            <a:endParaRPr lang="en-US" sz="1775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89" y="4002286"/>
            <a:ext cx="1126927" cy="1803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0134" y="4227671"/>
            <a:ext cx="2504242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5"/>
              </a:lnSpc>
              <a:buNone/>
            </a:pPr>
            <a:r>
              <a:rPr lang="en-US" sz="197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Innovation Adoption</a:t>
            </a:r>
            <a:endParaRPr lang="en-US" sz="1972" dirty="0"/>
          </a:p>
        </p:txBody>
      </p:sp>
      <p:sp>
        <p:nvSpPr>
          <p:cNvPr id="12" name="Text 6"/>
          <p:cNvSpPr/>
          <p:nvPr/>
        </p:nvSpPr>
        <p:spPr>
          <a:xfrm>
            <a:off x="7740134" y="4675703"/>
            <a:ext cx="6101477" cy="721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40"/>
              </a:lnSpc>
              <a:buNone/>
            </a:pPr>
            <a:r>
              <a:rPr lang="en-US" sz="177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Growing adoption of sustainable technologies among industry players.</a:t>
            </a:r>
            <a:endParaRPr lang="en-US" sz="1775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189" y="5805368"/>
            <a:ext cx="1126927" cy="18030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40134" y="6030754"/>
            <a:ext cx="2504242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5"/>
              </a:lnSpc>
              <a:buNone/>
            </a:pPr>
            <a:r>
              <a:rPr lang="en-US" sz="197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Job Creation</a:t>
            </a:r>
            <a:endParaRPr lang="en-US" sz="1972" dirty="0"/>
          </a:p>
        </p:txBody>
      </p:sp>
      <p:sp>
        <p:nvSpPr>
          <p:cNvPr id="15" name="Text 8"/>
          <p:cNvSpPr/>
          <p:nvPr/>
        </p:nvSpPr>
        <p:spPr>
          <a:xfrm>
            <a:off x="7740134" y="6478786"/>
            <a:ext cx="6101477" cy="721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40"/>
              </a:lnSpc>
              <a:buNone/>
            </a:pPr>
            <a:r>
              <a:rPr lang="en-US" sz="177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Positive impact on employment opportunities in the target industry.</a:t>
            </a:r>
            <a:endParaRPr lang="en-US" sz="1775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5462" y="656392"/>
            <a:ext cx="6243638" cy="662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21"/>
              </a:lnSpc>
              <a:buNone/>
            </a:pPr>
            <a:r>
              <a:rPr lang="en-US" sz="4177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and Limitations</a:t>
            </a:r>
            <a:endParaRPr lang="en-US" sz="4177" dirty="0"/>
          </a:p>
        </p:txBody>
      </p:sp>
      <p:sp>
        <p:nvSpPr>
          <p:cNvPr id="6" name="Text 2"/>
          <p:cNvSpPr/>
          <p:nvPr/>
        </p:nvSpPr>
        <p:spPr>
          <a:xfrm>
            <a:off x="835462" y="1677353"/>
            <a:ext cx="7473077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07"/>
              </a:lnSpc>
              <a:buNone/>
            </a:pPr>
            <a:r>
              <a:rPr lang="en-US" sz="18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Despite progress, the project faces challenges and limitations.</a:t>
            </a:r>
            <a:endParaRPr lang="en-US" sz="188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2" y="2327791"/>
            <a:ext cx="596741" cy="5967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5462" y="3163133"/>
            <a:ext cx="265223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1"/>
              </a:lnSpc>
              <a:buNone/>
            </a:pPr>
            <a:r>
              <a:rPr lang="en-US" sz="208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Funding Constraints</a:t>
            </a:r>
            <a:endParaRPr lang="en-US" sz="2088" dirty="0"/>
          </a:p>
        </p:txBody>
      </p:sp>
      <p:sp>
        <p:nvSpPr>
          <p:cNvPr id="9" name="Text 4"/>
          <p:cNvSpPr/>
          <p:nvPr/>
        </p:nvSpPr>
        <p:spPr>
          <a:xfrm>
            <a:off x="835462" y="3637836"/>
            <a:ext cx="3557468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7"/>
              </a:lnSpc>
              <a:buNone/>
            </a:pPr>
            <a:r>
              <a:rPr lang="en-US" sz="18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financial resources for scaling up project activities.</a:t>
            </a:r>
            <a:endParaRPr lang="en-US" sz="188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51" y="2327791"/>
            <a:ext cx="596741" cy="5967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50951" y="3163133"/>
            <a:ext cx="265223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1"/>
              </a:lnSpc>
              <a:buNone/>
            </a:pPr>
            <a:r>
              <a:rPr lang="en-US" sz="208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Policy Barriers</a:t>
            </a:r>
            <a:endParaRPr lang="en-US" sz="2088" dirty="0"/>
          </a:p>
        </p:txBody>
      </p:sp>
      <p:sp>
        <p:nvSpPr>
          <p:cNvPr id="12" name="Text 6"/>
          <p:cNvSpPr/>
          <p:nvPr/>
        </p:nvSpPr>
        <p:spPr>
          <a:xfrm>
            <a:off x="4750951" y="3637836"/>
            <a:ext cx="3557588" cy="1145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7"/>
              </a:lnSpc>
              <a:buNone/>
            </a:pPr>
            <a:r>
              <a:rPr lang="en-US" sz="18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Lack of supportive policies and regulations for sustainable industrialization.</a:t>
            </a:r>
            <a:endParaRPr lang="en-US" sz="188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62" y="5499735"/>
            <a:ext cx="596741" cy="5967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5462" y="6335078"/>
            <a:ext cx="265223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1"/>
              </a:lnSpc>
              <a:buNone/>
            </a:pPr>
            <a:r>
              <a:rPr lang="en-US" sz="208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Technological Gaps</a:t>
            </a:r>
            <a:endParaRPr lang="en-US" sz="2088" dirty="0"/>
          </a:p>
        </p:txBody>
      </p:sp>
      <p:sp>
        <p:nvSpPr>
          <p:cNvPr id="15" name="Text 8"/>
          <p:cNvSpPr/>
          <p:nvPr/>
        </p:nvSpPr>
        <p:spPr>
          <a:xfrm>
            <a:off x="835462" y="6809780"/>
            <a:ext cx="3557468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7"/>
              </a:lnSpc>
              <a:buNone/>
            </a:pPr>
            <a:r>
              <a:rPr lang="en-US" sz="18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in accessing and adopting advanced technologies.</a:t>
            </a:r>
            <a:endParaRPr lang="en-US" sz="188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951" y="5499735"/>
            <a:ext cx="596741" cy="59674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750951" y="6335078"/>
            <a:ext cx="2652236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1"/>
              </a:lnSpc>
              <a:buNone/>
            </a:pPr>
            <a:r>
              <a:rPr lang="en-US" sz="208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Collaboration Gaps</a:t>
            </a:r>
            <a:endParaRPr lang="en-US" sz="2088" dirty="0"/>
          </a:p>
        </p:txBody>
      </p:sp>
      <p:sp>
        <p:nvSpPr>
          <p:cNvPr id="18" name="Text 10"/>
          <p:cNvSpPr/>
          <p:nvPr/>
        </p:nvSpPr>
        <p:spPr>
          <a:xfrm>
            <a:off x="4750951" y="6809780"/>
            <a:ext cx="3557588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7"/>
              </a:lnSpc>
              <a:buNone/>
            </a:pPr>
            <a:r>
              <a:rPr lang="en-US" sz="18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Need for stronger collaboration among stakeholders.</a:t>
            </a:r>
            <a:endParaRPr lang="en-US" sz="1880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1603" y="993815"/>
            <a:ext cx="4983242" cy="535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20"/>
              </a:lnSpc>
              <a:buNone/>
            </a:pPr>
            <a:r>
              <a:rPr lang="en-US" sz="3376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Next Steps</a:t>
            </a:r>
            <a:endParaRPr lang="en-US" sz="3376" dirty="0"/>
          </a:p>
        </p:txBody>
      </p:sp>
      <p:sp>
        <p:nvSpPr>
          <p:cNvPr id="6" name="Text 2"/>
          <p:cNvSpPr/>
          <p:nvPr/>
        </p:nvSpPr>
        <p:spPr>
          <a:xfrm>
            <a:off x="6161603" y="1819037"/>
            <a:ext cx="7793593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1"/>
              </a:lnSpc>
              <a:buNone/>
            </a:pPr>
            <a:r>
              <a:rPr lang="en-US" sz="15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demonstrates the potential of innovation and collaboration to advance SDG 9.</a:t>
            </a:r>
            <a:endParaRPr lang="en-US" sz="1519" dirty="0"/>
          </a:p>
        </p:txBody>
      </p:sp>
      <p:sp>
        <p:nvSpPr>
          <p:cNvPr id="7" name="Shape 3"/>
          <p:cNvSpPr/>
          <p:nvPr/>
        </p:nvSpPr>
        <p:spPr>
          <a:xfrm>
            <a:off x="6439495" y="2344698"/>
            <a:ext cx="22860" cy="4891088"/>
          </a:xfrm>
          <a:prstGeom prst="roundRect">
            <a:avLst>
              <a:gd name="adj" fmla="val 354478"/>
            </a:avLst>
          </a:prstGeom>
          <a:solidFill>
            <a:srgbClr val="922022"/>
          </a:solidFill>
          <a:ln/>
        </p:spPr>
      </p:sp>
      <p:sp>
        <p:nvSpPr>
          <p:cNvPr id="8" name="Shape 4"/>
          <p:cNvSpPr/>
          <p:nvPr/>
        </p:nvSpPr>
        <p:spPr>
          <a:xfrm>
            <a:off x="6645116" y="2767370"/>
            <a:ext cx="675203" cy="22860"/>
          </a:xfrm>
          <a:prstGeom prst="roundRect">
            <a:avLst>
              <a:gd name="adj" fmla="val 354478"/>
            </a:avLst>
          </a:prstGeom>
          <a:solidFill>
            <a:srgbClr val="922022"/>
          </a:solidFill>
          <a:ln/>
        </p:spPr>
      </p:sp>
      <p:sp>
        <p:nvSpPr>
          <p:cNvPr id="9" name="Shape 5"/>
          <p:cNvSpPr/>
          <p:nvPr/>
        </p:nvSpPr>
        <p:spPr>
          <a:xfrm>
            <a:off x="6233874" y="2561749"/>
            <a:ext cx="434102" cy="43410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405563" y="2650093"/>
            <a:ext cx="90607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26"/>
              </a:lnSpc>
              <a:buNone/>
            </a:pPr>
            <a:r>
              <a:rPr lang="en-US" sz="202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026" dirty="0"/>
          </a:p>
        </p:txBody>
      </p:sp>
      <p:sp>
        <p:nvSpPr>
          <p:cNvPr id="11" name="Text 7"/>
          <p:cNvSpPr/>
          <p:nvPr/>
        </p:nvSpPr>
        <p:spPr>
          <a:xfrm>
            <a:off x="7512010" y="2537579"/>
            <a:ext cx="2303502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0"/>
              </a:lnSpc>
              <a:buNone/>
            </a:pPr>
            <a:r>
              <a:rPr lang="en-US" sz="168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Strengthen Partnerships</a:t>
            </a:r>
            <a:endParaRPr lang="en-US" sz="1688" dirty="0"/>
          </a:p>
        </p:txBody>
      </p:sp>
      <p:sp>
        <p:nvSpPr>
          <p:cNvPr id="12" name="Text 8"/>
          <p:cNvSpPr/>
          <p:nvPr/>
        </p:nvSpPr>
        <p:spPr>
          <a:xfrm>
            <a:off x="7512010" y="2921318"/>
            <a:ext cx="6443186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1"/>
              </a:lnSpc>
              <a:buNone/>
            </a:pPr>
            <a:r>
              <a:rPr lang="en-US" sz="15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collaboration with governments, industry, and NGOs.</a:t>
            </a:r>
            <a:endParaRPr lang="en-US" sz="1519" dirty="0"/>
          </a:p>
        </p:txBody>
      </p:sp>
      <p:sp>
        <p:nvSpPr>
          <p:cNvPr id="13" name="Shape 9"/>
          <p:cNvSpPr/>
          <p:nvPr/>
        </p:nvSpPr>
        <p:spPr>
          <a:xfrm>
            <a:off x="6645116" y="4038362"/>
            <a:ext cx="675203" cy="22860"/>
          </a:xfrm>
          <a:prstGeom prst="roundRect">
            <a:avLst>
              <a:gd name="adj" fmla="val 354478"/>
            </a:avLst>
          </a:prstGeom>
          <a:solidFill>
            <a:srgbClr val="922022"/>
          </a:solidFill>
          <a:ln/>
        </p:spPr>
      </p:sp>
      <p:sp>
        <p:nvSpPr>
          <p:cNvPr id="14" name="Shape 10"/>
          <p:cNvSpPr/>
          <p:nvPr/>
        </p:nvSpPr>
        <p:spPr>
          <a:xfrm>
            <a:off x="6233874" y="3832741"/>
            <a:ext cx="434102" cy="43410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80917" y="3921085"/>
            <a:ext cx="140018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26"/>
              </a:lnSpc>
              <a:buNone/>
            </a:pPr>
            <a:r>
              <a:rPr lang="en-US" sz="202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026" dirty="0"/>
          </a:p>
        </p:txBody>
      </p:sp>
      <p:sp>
        <p:nvSpPr>
          <p:cNvPr id="16" name="Text 12"/>
          <p:cNvSpPr/>
          <p:nvPr/>
        </p:nvSpPr>
        <p:spPr>
          <a:xfrm>
            <a:off x="7512010" y="3808571"/>
            <a:ext cx="2473643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0"/>
              </a:lnSpc>
              <a:buNone/>
            </a:pPr>
            <a:r>
              <a:rPr lang="en-US" sz="168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Scale Up Project Activities</a:t>
            </a:r>
            <a:endParaRPr lang="en-US" sz="1688" dirty="0"/>
          </a:p>
        </p:txBody>
      </p:sp>
      <p:sp>
        <p:nvSpPr>
          <p:cNvPr id="17" name="Text 13"/>
          <p:cNvSpPr/>
          <p:nvPr/>
        </p:nvSpPr>
        <p:spPr>
          <a:xfrm>
            <a:off x="7512010" y="4192310"/>
            <a:ext cx="6443186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1"/>
              </a:lnSpc>
              <a:buNone/>
            </a:pPr>
            <a:r>
              <a:rPr lang="en-US" sz="15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 the reach and impact of the project.</a:t>
            </a:r>
            <a:endParaRPr lang="en-US" sz="1519" dirty="0"/>
          </a:p>
        </p:txBody>
      </p:sp>
      <p:sp>
        <p:nvSpPr>
          <p:cNvPr id="18" name="Shape 14"/>
          <p:cNvSpPr/>
          <p:nvPr/>
        </p:nvSpPr>
        <p:spPr>
          <a:xfrm>
            <a:off x="6645116" y="5309354"/>
            <a:ext cx="675203" cy="22860"/>
          </a:xfrm>
          <a:prstGeom prst="roundRect">
            <a:avLst>
              <a:gd name="adj" fmla="val 354478"/>
            </a:avLst>
          </a:prstGeom>
          <a:solidFill>
            <a:srgbClr val="922022"/>
          </a:solidFill>
          <a:ln/>
        </p:spPr>
      </p:sp>
      <p:sp>
        <p:nvSpPr>
          <p:cNvPr id="19" name="Shape 15"/>
          <p:cNvSpPr/>
          <p:nvPr/>
        </p:nvSpPr>
        <p:spPr>
          <a:xfrm>
            <a:off x="6233874" y="5103733"/>
            <a:ext cx="434102" cy="43410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383536" y="5192078"/>
            <a:ext cx="134779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26"/>
              </a:lnSpc>
              <a:buNone/>
            </a:pPr>
            <a:r>
              <a:rPr lang="en-US" sz="202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026" dirty="0"/>
          </a:p>
        </p:txBody>
      </p:sp>
      <p:sp>
        <p:nvSpPr>
          <p:cNvPr id="21" name="Text 17"/>
          <p:cNvSpPr/>
          <p:nvPr/>
        </p:nvSpPr>
        <p:spPr>
          <a:xfrm>
            <a:off x="7512010" y="5079563"/>
            <a:ext cx="2646759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0"/>
              </a:lnSpc>
              <a:buNone/>
            </a:pPr>
            <a:r>
              <a:rPr lang="en-US" sz="168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Advocate for Policy Changes</a:t>
            </a:r>
            <a:endParaRPr lang="en-US" sz="1688" dirty="0"/>
          </a:p>
        </p:txBody>
      </p:sp>
      <p:sp>
        <p:nvSpPr>
          <p:cNvPr id="22" name="Text 18"/>
          <p:cNvSpPr/>
          <p:nvPr/>
        </p:nvSpPr>
        <p:spPr>
          <a:xfrm>
            <a:off x="7512010" y="5463302"/>
            <a:ext cx="6443186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1"/>
              </a:lnSpc>
              <a:buNone/>
            </a:pPr>
            <a:r>
              <a:rPr lang="en-US" sz="15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Promote policies that support sustainable industrialization.</a:t>
            </a:r>
            <a:endParaRPr lang="en-US" sz="1519" dirty="0"/>
          </a:p>
        </p:txBody>
      </p:sp>
      <p:sp>
        <p:nvSpPr>
          <p:cNvPr id="23" name="Shape 19"/>
          <p:cNvSpPr/>
          <p:nvPr/>
        </p:nvSpPr>
        <p:spPr>
          <a:xfrm>
            <a:off x="6645116" y="6580346"/>
            <a:ext cx="675203" cy="22860"/>
          </a:xfrm>
          <a:prstGeom prst="roundRect">
            <a:avLst>
              <a:gd name="adj" fmla="val 354478"/>
            </a:avLst>
          </a:prstGeom>
          <a:solidFill>
            <a:srgbClr val="922022"/>
          </a:solidFill>
          <a:ln/>
        </p:spPr>
      </p:sp>
      <p:sp>
        <p:nvSpPr>
          <p:cNvPr id="24" name="Shape 20"/>
          <p:cNvSpPr/>
          <p:nvPr/>
        </p:nvSpPr>
        <p:spPr>
          <a:xfrm>
            <a:off x="6233874" y="6374725"/>
            <a:ext cx="434102" cy="434102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377583" y="6463070"/>
            <a:ext cx="146685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26"/>
              </a:lnSpc>
              <a:buNone/>
            </a:pPr>
            <a:r>
              <a:rPr lang="en-US" sz="202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026" dirty="0"/>
          </a:p>
        </p:txBody>
      </p:sp>
      <p:sp>
        <p:nvSpPr>
          <p:cNvPr id="26" name="Text 22"/>
          <p:cNvSpPr/>
          <p:nvPr/>
        </p:nvSpPr>
        <p:spPr>
          <a:xfrm>
            <a:off x="7512010" y="6350556"/>
            <a:ext cx="3307318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0"/>
              </a:lnSpc>
              <a:buNone/>
            </a:pPr>
            <a:r>
              <a:rPr lang="en-US" sz="168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Continue Monitoring and Evaluation</a:t>
            </a:r>
            <a:endParaRPr lang="en-US" sz="1688" dirty="0"/>
          </a:p>
        </p:txBody>
      </p:sp>
      <p:sp>
        <p:nvSpPr>
          <p:cNvPr id="27" name="Text 23"/>
          <p:cNvSpPr/>
          <p:nvPr/>
        </p:nvSpPr>
        <p:spPr>
          <a:xfrm>
            <a:off x="7512010" y="6734294"/>
            <a:ext cx="6443186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1"/>
              </a:lnSpc>
              <a:buNone/>
            </a:pPr>
            <a:r>
              <a:rPr lang="en-US" sz="151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 progress and make necessary adjustments.</a:t>
            </a:r>
            <a:endParaRPr lang="en-US" sz="1519" dirty="0"/>
          </a:p>
        </p:txBody>
      </p:sp>
      <p:pic>
        <p:nvPicPr>
          <p:cNvPr id="2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2024-08-13T12:34:41Z</dcterms:created>
  <dcterms:modified xsi:type="dcterms:W3CDTF">2024-08-13T12:34:41Z</dcterms:modified>
</cp:coreProperties>
</file>